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Cabin"/>
      <p:regular r:id="rId17"/>
      <p:bold r:id="rId18"/>
      <p:italic r:id="rId19"/>
      <p:boldItalic r:id="rId20"/>
    </p:embeddedFont>
    <p:embeddedFont>
      <p:font typeface="Gill Sans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107CC1-D998-4733-A594-25FCCA8B89F1}">
  <a:tblStyle styleId="{B3107CC1-D998-4733-A594-25FCCA8B89F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boldItalic.fntdata"/><Relationship Id="rId11" Type="http://schemas.openxmlformats.org/officeDocument/2006/relationships/slide" Target="slides/slide4.xml"/><Relationship Id="rId22" Type="http://schemas.openxmlformats.org/officeDocument/2006/relationships/font" Target="fonts/GillSans-bold.fntdata"/><Relationship Id="rId10" Type="http://schemas.openxmlformats.org/officeDocument/2006/relationships/slide" Target="slides/slide3.xml"/><Relationship Id="rId21" Type="http://schemas.openxmlformats.org/officeDocument/2006/relationships/font" Target="fonts/GillSans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Cabin-regular.fntdata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font" Target="fonts/Cabin-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Cabin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b05b3d46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b05b3d46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b05b3d46b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b05b3d46b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b05b3d46b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b05b3d46b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5a4fc7b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5a4fc7b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4059da0b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4059da0b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5a4fc7b5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5a4fc7b5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4059da0b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4059da0b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4059da0b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4059da0b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b05b3d46b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b05b3d46b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">
  <p:cSld name="1_Divider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56445" y="5"/>
            <a:ext cx="9206100" cy="515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2-line-whitetext-colorshield.png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85599" y="4296762"/>
            <a:ext cx="1769928" cy="6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199388" y="151675"/>
            <a:ext cx="3080816" cy="34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958151" y="3255792"/>
            <a:ext cx="7397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62" name="Google Shape;62;p14"/>
          <p:cNvGrpSpPr/>
          <p:nvPr/>
        </p:nvGrpSpPr>
        <p:grpSpPr>
          <a:xfrm rot="10800000">
            <a:off x="194" y="3001129"/>
            <a:ext cx="8355349" cy="57462"/>
            <a:chOff x="685800" y="1794746"/>
            <a:chExt cx="7772418" cy="179400"/>
          </a:xfrm>
        </p:grpSpPr>
        <p:sp>
          <p:nvSpPr>
            <p:cNvPr id="63" name="Google Shape;63;p14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5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70" name="Google Shape;70;p1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57200" y="1104904"/>
            <a:ext cx="8082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9" y="0"/>
            <a:ext cx="9144000" cy="51435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9" name="Google Shape;79;p16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80" name="Google Shape;80;p16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pic>
        <p:nvPicPr>
          <p:cNvPr descr="1-line-bluetext-colorshield.png"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99003"/>
            <a:ext cx="1809094" cy="34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-line-bluetext-colorshield.png" id="85" name="Google Shape;85;p17"/>
          <p:cNvPicPr preferRelativeResize="0"/>
          <p:nvPr/>
        </p:nvPicPr>
        <p:blipFill rotWithShape="1">
          <a:blip r:embed="rId2">
            <a:alphaModFix/>
          </a:blip>
          <a:srcRect b="-1905" l="0" r="-160" t="0"/>
          <a:stretch/>
        </p:blipFill>
        <p:spPr>
          <a:xfrm>
            <a:off x="6585599" y="4296761"/>
            <a:ext cx="1769928" cy="656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ennwatermark.pdf" id="86" name="Google Shape;86;p17"/>
          <p:cNvPicPr preferRelativeResize="0"/>
          <p:nvPr/>
        </p:nvPicPr>
        <p:blipFill rotWithShape="1">
          <a:blip r:embed="rId3">
            <a:alphaModFix amt="6000"/>
          </a:blip>
          <a:srcRect b="0" l="0" r="0" t="0"/>
          <a:stretch/>
        </p:blipFill>
        <p:spPr>
          <a:xfrm>
            <a:off x="199388" y="136510"/>
            <a:ext cx="3080815" cy="347288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958151" y="3255792"/>
            <a:ext cx="7397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89" name="Google Shape;89;p17"/>
          <p:cNvGrpSpPr/>
          <p:nvPr/>
        </p:nvGrpSpPr>
        <p:grpSpPr>
          <a:xfrm rot="10800000">
            <a:off x="194" y="3001129"/>
            <a:ext cx="8355349" cy="57462"/>
            <a:chOff x="685800" y="1794746"/>
            <a:chExt cx="7772418" cy="179400"/>
          </a:xfrm>
        </p:grpSpPr>
        <p:sp>
          <p:nvSpPr>
            <p:cNvPr id="90" name="Google Shape;90;p1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93" name="Google Shape;93;p17"/>
          <p:cNvSpPr/>
          <p:nvPr/>
        </p:nvSpPr>
        <p:spPr>
          <a:xfrm>
            <a:off x="254010" y="4572000"/>
            <a:ext cx="2243700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8" name="Google Shape;98;p18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99" name="Google Shape;99;p18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103" name="Google Shape;103;p19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6157" cy="374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" name="Google Shape;107;p19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08" name="Google Shape;108;p19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>
            <p:ph idx="2" type="pic"/>
          </p:nvPr>
        </p:nvSpPr>
        <p:spPr>
          <a:xfrm>
            <a:off x="4811889" y="1066670"/>
            <a:ext cx="38748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0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7" name="Google Shape;117;p20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18" name="Google Shape;118;p20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mparison">
  <p:cSld name="4_Comparis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122" name="Google Shape;122;p21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8897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>
            <p:ph idx="2" type="pic"/>
          </p:nvPr>
        </p:nvSpPr>
        <p:spPr>
          <a:xfrm>
            <a:off x="4811889" y="1066670"/>
            <a:ext cx="38748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8" name="Google Shape;128;p21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29" name="Google Shape;129;p21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57200" y="1104904"/>
            <a:ext cx="4038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4648200" y="1104902"/>
            <a:ext cx="4038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" name="Google Shape;137;p22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38" name="Google Shape;138;p22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57200" y="1067992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457200" y="1546495"/>
            <a:ext cx="40401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4" name="Google Shape;144;p23"/>
          <p:cNvSpPr txBox="1"/>
          <p:nvPr>
            <p:ph idx="3" type="body"/>
          </p:nvPr>
        </p:nvSpPr>
        <p:spPr>
          <a:xfrm>
            <a:off x="4645033" y="106666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5" name="Google Shape;145;p23"/>
          <p:cNvSpPr txBox="1"/>
          <p:nvPr>
            <p:ph idx="4" type="body"/>
          </p:nvPr>
        </p:nvSpPr>
        <p:spPr>
          <a:xfrm>
            <a:off x="4645033" y="1546495"/>
            <a:ext cx="40419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" name="Google Shape;148;p23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49" name="Google Shape;149;p23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sidebar">
  <p:cSld name="Content and sideba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6142182" y="1782939"/>
            <a:ext cx="2544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24"/>
          <p:cNvSpPr txBox="1"/>
          <p:nvPr>
            <p:ph idx="2" type="body"/>
          </p:nvPr>
        </p:nvSpPr>
        <p:spPr>
          <a:xfrm>
            <a:off x="6142182" y="2310651"/>
            <a:ext cx="25446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7" name="Google Shape;157;p24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58" name="Google Shape;158;p24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cxnSp>
        <p:nvCxnSpPr>
          <p:cNvPr id="161" name="Google Shape;161;p24"/>
          <p:cNvCxnSpPr/>
          <p:nvPr/>
        </p:nvCxnSpPr>
        <p:spPr>
          <a:xfrm>
            <a:off x="5908842" y="1099992"/>
            <a:ext cx="0" cy="359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4"/>
          <p:cNvSpPr txBox="1"/>
          <p:nvPr>
            <p:ph idx="3" type="body"/>
          </p:nvPr>
        </p:nvSpPr>
        <p:spPr>
          <a:xfrm>
            <a:off x="310162" y="148515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3" name="Google Shape;163;p24"/>
          <p:cNvSpPr txBox="1"/>
          <p:nvPr>
            <p:ph idx="4" type="body"/>
          </p:nvPr>
        </p:nvSpPr>
        <p:spPr>
          <a:xfrm>
            <a:off x="310162" y="180834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4" name="Google Shape;164;p24"/>
          <p:cNvSpPr txBox="1"/>
          <p:nvPr>
            <p:ph idx="5" type="body"/>
          </p:nvPr>
        </p:nvSpPr>
        <p:spPr>
          <a:xfrm>
            <a:off x="310162" y="235369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5" name="Google Shape;165;p24"/>
          <p:cNvSpPr txBox="1"/>
          <p:nvPr>
            <p:ph idx="6" type="body"/>
          </p:nvPr>
        </p:nvSpPr>
        <p:spPr>
          <a:xfrm>
            <a:off x="310162" y="267688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6" name="Google Shape;166;p24"/>
          <p:cNvSpPr txBox="1"/>
          <p:nvPr>
            <p:ph idx="7" type="body"/>
          </p:nvPr>
        </p:nvSpPr>
        <p:spPr>
          <a:xfrm>
            <a:off x="310162" y="3191895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7" name="Google Shape;167;p24"/>
          <p:cNvSpPr txBox="1"/>
          <p:nvPr>
            <p:ph idx="8" type="body"/>
          </p:nvPr>
        </p:nvSpPr>
        <p:spPr>
          <a:xfrm>
            <a:off x="310162" y="351508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8" name="Google Shape;168;p24"/>
          <p:cNvSpPr txBox="1"/>
          <p:nvPr>
            <p:ph idx="9" type="body"/>
          </p:nvPr>
        </p:nvSpPr>
        <p:spPr>
          <a:xfrm>
            <a:off x="309033" y="965872"/>
            <a:ext cx="529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00144D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">
  <p:cSld name="Metric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25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73" name="Google Shape;173;p2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76" name="Google Shape;176;p25"/>
          <p:cNvSpPr/>
          <p:nvPr/>
        </p:nvSpPr>
        <p:spPr>
          <a:xfrm>
            <a:off x="457210" y="1110136"/>
            <a:ext cx="2198400" cy="102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457209" y="1110132"/>
            <a:ext cx="21984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78" name="Google Shape;178;p25"/>
          <p:cNvGrpSpPr/>
          <p:nvPr/>
        </p:nvGrpSpPr>
        <p:grpSpPr>
          <a:xfrm>
            <a:off x="457198" y="2210973"/>
            <a:ext cx="3035401" cy="1029825"/>
            <a:chOff x="457198" y="2913323"/>
            <a:chExt cx="3035401" cy="1373100"/>
          </a:xfrm>
        </p:grpSpPr>
        <p:sp>
          <p:nvSpPr>
            <p:cNvPr id="179" name="Google Shape;179;p25"/>
            <p:cNvSpPr/>
            <p:nvPr/>
          </p:nvSpPr>
          <p:spPr>
            <a:xfrm>
              <a:off x="457199" y="2913323"/>
              <a:ext cx="3035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457198" y="2913323"/>
              <a:ext cx="30354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1" name="Google Shape;181;p25"/>
          <p:cNvGrpSpPr/>
          <p:nvPr/>
        </p:nvGrpSpPr>
        <p:grpSpPr>
          <a:xfrm>
            <a:off x="457199" y="3303509"/>
            <a:ext cx="8181900" cy="1029825"/>
            <a:chOff x="457199" y="4370039"/>
            <a:chExt cx="8181900" cy="1373100"/>
          </a:xfrm>
        </p:grpSpPr>
        <p:sp>
          <p:nvSpPr>
            <p:cNvPr id="182" name="Google Shape;182;p25"/>
            <p:cNvSpPr/>
            <p:nvPr/>
          </p:nvSpPr>
          <p:spPr>
            <a:xfrm>
              <a:off x="457199" y="4370039"/>
              <a:ext cx="81819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57199" y="4370039"/>
              <a:ext cx="8181900" cy="63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4" name="Google Shape;184;p25"/>
          <p:cNvGrpSpPr/>
          <p:nvPr/>
        </p:nvGrpSpPr>
        <p:grpSpPr>
          <a:xfrm>
            <a:off x="2746375" y="1110136"/>
            <a:ext cx="2762400" cy="1029825"/>
            <a:chOff x="2746375" y="1480176"/>
            <a:chExt cx="2762400" cy="1373100"/>
          </a:xfrm>
        </p:grpSpPr>
        <p:sp>
          <p:nvSpPr>
            <p:cNvPr id="185" name="Google Shape;185;p25"/>
            <p:cNvSpPr/>
            <p:nvPr/>
          </p:nvSpPr>
          <p:spPr>
            <a:xfrm>
              <a:off x="2746375" y="1480176"/>
              <a:ext cx="2762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2746375" y="1480176"/>
              <a:ext cx="27624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5611034" y="1110136"/>
            <a:ext cx="3027927" cy="1029825"/>
            <a:chOff x="5556249" y="1480176"/>
            <a:chExt cx="3082801" cy="1373100"/>
          </a:xfrm>
        </p:grpSpPr>
        <p:sp>
          <p:nvSpPr>
            <p:cNvPr id="188" name="Google Shape;188;p25"/>
            <p:cNvSpPr/>
            <p:nvPr/>
          </p:nvSpPr>
          <p:spPr>
            <a:xfrm>
              <a:off x="5556250" y="1480176"/>
              <a:ext cx="30828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5556249" y="1480176"/>
              <a:ext cx="30828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0" name="Google Shape;190;p25"/>
          <p:cNvGrpSpPr/>
          <p:nvPr/>
        </p:nvGrpSpPr>
        <p:grpSpPr>
          <a:xfrm>
            <a:off x="3582582" y="2210973"/>
            <a:ext cx="5056259" cy="1029825"/>
            <a:chOff x="3556000" y="2913323"/>
            <a:chExt cx="5083200" cy="1373100"/>
          </a:xfrm>
        </p:grpSpPr>
        <p:sp>
          <p:nvSpPr>
            <p:cNvPr id="191" name="Google Shape;191;p25"/>
            <p:cNvSpPr/>
            <p:nvPr/>
          </p:nvSpPr>
          <p:spPr>
            <a:xfrm>
              <a:off x="3556000" y="2913323"/>
              <a:ext cx="50832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3556000" y="2913323"/>
              <a:ext cx="50832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457201" y="1197944"/>
            <a:ext cx="2198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4" name="Google Shape;194;p25"/>
          <p:cNvSpPr txBox="1"/>
          <p:nvPr>
            <p:ph idx="2" type="body"/>
          </p:nvPr>
        </p:nvSpPr>
        <p:spPr>
          <a:xfrm>
            <a:off x="457210" y="1775180"/>
            <a:ext cx="219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5" name="Google Shape;195;p25"/>
          <p:cNvSpPr txBox="1"/>
          <p:nvPr>
            <p:ph idx="3" type="body"/>
          </p:nvPr>
        </p:nvSpPr>
        <p:spPr>
          <a:xfrm>
            <a:off x="2746376" y="1197944"/>
            <a:ext cx="276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6" name="Google Shape;196;p25"/>
          <p:cNvSpPr txBox="1"/>
          <p:nvPr>
            <p:ph idx="4" type="body"/>
          </p:nvPr>
        </p:nvSpPr>
        <p:spPr>
          <a:xfrm>
            <a:off x="2746378" y="1775180"/>
            <a:ext cx="276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7" name="Google Shape;197;p25"/>
          <p:cNvSpPr txBox="1"/>
          <p:nvPr>
            <p:ph idx="5" type="body"/>
          </p:nvPr>
        </p:nvSpPr>
        <p:spPr>
          <a:xfrm>
            <a:off x="5611093" y="1197944"/>
            <a:ext cx="302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8" name="Google Shape;198;p25"/>
          <p:cNvSpPr txBox="1"/>
          <p:nvPr>
            <p:ph idx="6" type="body"/>
          </p:nvPr>
        </p:nvSpPr>
        <p:spPr>
          <a:xfrm>
            <a:off x="5611099" y="1775180"/>
            <a:ext cx="30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9" name="Google Shape;199;p25"/>
          <p:cNvSpPr txBox="1"/>
          <p:nvPr>
            <p:ph idx="7" type="body"/>
          </p:nvPr>
        </p:nvSpPr>
        <p:spPr>
          <a:xfrm>
            <a:off x="3582731" y="2283875"/>
            <a:ext cx="5056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0" name="Google Shape;200;p25"/>
          <p:cNvSpPr txBox="1"/>
          <p:nvPr>
            <p:ph idx="8" type="body"/>
          </p:nvPr>
        </p:nvSpPr>
        <p:spPr>
          <a:xfrm>
            <a:off x="3582730" y="2861109"/>
            <a:ext cx="505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1" name="Google Shape;201;p25"/>
          <p:cNvSpPr txBox="1"/>
          <p:nvPr>
            <p:ph idx="9" type="body"/>
          </p:nvPr>
        </p:nvSpPr>
        <p:spPr>
          <a:xfrm>
            <a:off x="457200" y="2283875"/>
            <a:ext cx="303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2" name="Google Shape;202;p25"/>
          <p:cNvSpPr txBox="1"/>
          <p:nvPr>
            <p:ph idx="13" type="body"/>
          </p:nvPr>
        </p:nvSpPr>
        <p:spPr>
          <a:xfrm>
            <a:off x="457206" y="2861109"/>
            <a:ext cx="303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3" name="Google Shape;203;p25"/>
          <p:cNvSpPr txBox="1"/>
          <p:nvPr>
            <p:ph idx="14" type="body"/>
          </p:nvPr>
        </p:nvSpPr>
        <p:spPr>
          <a:xfrm>
            <a:off x="457201" y="3385708"/>
            <a:ext cx="8181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lt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4" name="Google Shape;204;p25"/>
          <p:cNvSpPr txBox="1"/>
          <p:nvPr>
            <p:ph idx="15" type="body"/>
          </p:nvPr>
        </p:nvSpPr>
        <p:spPr>
          <a:xfrm>
            <a:off x="457197" y="3962944"/>
            <a:ext cx="818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Venn Diagram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1602040" y="1009064"/>
            <a:ext cx="3742800" cy="374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3764025" y="997539"/>
            <a:ext cx="3742800" cy="3742800"/>
          </a:xfrm>
          <a:prstGeom prst="ellipse">
            <a:avLst/>
          </a:prstGeom>
          <a:solidFill>
            <a:schemeClr val="accent3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1622280" y="2589950"/>
            <a:ext cx="1947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b="0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2" name="Google Shape;212;p27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213" name="Google Shape;213;p2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10162" y="0"/>
            <a:ext cx="79866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2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2" type="body"/>
          </p:nvPr>
        </p:nvSpPr>
        <p:spPr>
          <a:xfrm>
            <a:off x="35697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7"/>
          <p:cNvSpPr txBox="1"/>
          <p:nvPr>
            <p:ph idx="3" type="body"/>
          </p:nvPr>
        </p:nvSpPr>
        <p:spPr>
          <a:xfrm>
            <a:off x="55382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>
            <a:off x="239899" y="4582584"/>
            <a:ext cx="2229600" cy="3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1" name="Google Shape;221;p28"/>
          <p:cNvSpPr/>
          <p:nvPr>
            <p:ph idx="2" type="pic"/>
          </p:nvPr>
        </p:nvSpPr>
        <p:spPr>
          <a:xfrm>
            <a:off x="-15075" y="0"/>
            <a:ext cx="91863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22" name="Google Shape;222;p28"/>
          <p:cNvSpPr/>
          <p:nvPr/>
        </p:nvSpPr>
        <p:spPr>
          <a:xfrm>
            <a:off x="-42334" y="4233334"/>
            <a:ext cx="9242700" cy="91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465844" y="4471120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5" name="Google Shape;225;p28"/>
          <p:cNvGrpSpPr/>
          <p:nvPr/>
        </p:nvGrpSpPr>
        <p:grpSpPr>
          <a:xfrm>
            <a:off x="-42331" y="4185826"/>
            <a:ext cx="9203320" cy="47487"/>
            <a:chOff x="685800" y="1794746"/>
            <a:chExt cx="7772418" cy="179400"/>
          </a:xfrm>
        </p:grpSpPr>
        <p:sp>
          <p:nvSpPr>
            <p:cNvPr id="226" name="Google Shape;226;p28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/>
          <p:nvPr/>
        </p:nvSpPr>
        <p:spPr>
          <a:xfrm>
            <a:off x="312469" y="4593469"/>
            <a:ext cx="2229600" cy="5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1" name="Google Shape;231;p29"/>
          <p:cNvSpPr/>
          <p:nvPr>
            <p:ph idx="2" type="pic"/>
          </p:nvPr>
        </p:nvSpPr>
        <p:spPr>
          <a:xfrm>
            <a:off x="-14817" y="0"/>
            <a:ext cx="91863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465844" y="4471120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33" name="Google Shape;233;p2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4" name="Google Shape;234;p29"/>
          <p:cNvGrpSpPr/>
          <p:nvPr/>
        </p:nvGrpSpPr>
        <p:grpSpPr>
          <a:xfrm>
            <a:off x="-42331" y="4185826"/>
            <a:ext cx="9203320" cy="47487"/>
            <a:chOff x="685800" y="1794746"/>
            <a:chExt cx="7772418" cy="179400"/>
          </a:xfrm>
        </p:grpSpPr>
        <p:sp>
          <p:nvSpPr>
            <p:cNvPr id="235" name="Google Shape;235;p29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/>
          <p:nvPr/>
        </p:nvSpPr>
        <p:spPr>
          <a:xfrm>
            <a:off x="363798" y="4553643"/>
            <a:ext cx="2229600" cy="5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0" name="Google Shape;240;p30"/>
          <p:cNvSpPr/>
          <p:nvPr>
            <p:ph idx="2" type="pic"/>
          </p:nvPr>
        </p:nvSpPr>
        <p:spPr>
          <a:xfrm>
            <a:off x="-25400" y="1011586"/>
            <a:ext cx="9186300" cy="4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1" name="Google Shape;241;p30"/>
          <p:cNvSpPr/>
          <p:nvPr/>
        </p:nvSpPr>
        <p:spPr>
          <a:xfrm>
            <a:off x="-21167" y="-3292"/>
            <a:ext cx="9178800" cy="96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465844" y="231435"/>
            <a:ext cx="8220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4" name="Google Shape;244;p30"/>
          <p:cNvGrpSpPr/>
          <p:nvPr/>
        </p:nvGrpSpPr>
        <p:grpSpPr>
          <a:xfrm>
            <a:off x="-21145" y="964078"/>
            <a:ext cx="9176117" cy="47487"/>
            <a:chOff x="685800" y="1794746"/>
            <a:chExt cx="7772418" cy="179400"/>
          </a:xfrm>
        </p:grpSpPr>
        <p:sp>
          <p:nvSpPr>
            <p:cNvPr id="245" name="Google Shape;245;p30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-line-bluetext-colorshield.png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4699003"/>
            <a:ext cx="1809094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30464" y="102970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323520" y="-19089"/>
            <a:ext cx="8229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0" i="0" sz="3600" u="none" cap="none" strike="noStrik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owardsdatascience.com/parallel-computing-upgrade-your-data-science-with-a-gpu-bba1cc007c24" TargetMode="External"/><Relationship Id="rId4" Type="http://schemas.openxmlformats.org/officeDocument/2006/relationships/hyperlink" Target="https://www.mayoclinic.org/diseases-conditions/atrial-fibrillation/symptoms-causes/syc-20350624" TargetMode="External"/><Relationship Id="rId5" Type="http://schemas.openxmlformats.org/officeDocument/2006/relationships/hyperlink" Target="https://www.heart.org/en/health-topics/arrhythmia/prevention--treatment-of-arrhythmia/ablation-for-arrhythmi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GPU-accelerated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Cardiac Electrophysiological Simulation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</a:rPr>
              <a:t>CIS 565: GPU Programming and Architecture, Final Project Proposal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253" name="Google Shape;253;p31"/>
          <p:cNvSpPr txBox="1"/>
          <p:nvPr>
            <p:ph idx="1" type="subTitle"/>
          </p:nvPr>
        </p:nvSpPr>
        <p:spPr>
          <a:xfrm>
            <a:off x="958151" y="3255792"/>
            <a:ext cx="7397100" cy="73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Zirui Zang (zzang@seas.upenn.edu) 20211025</a:t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875" y="4280525"/>
            <a:ext cx="1064249" cy="7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750" y="4422275"/>
            <a:ext cx="2021970" cy="5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1" y="726300"/>
            <a:ext cx="50913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In Atrial Fibrillation (AF), the heart's upper chambers beat chaotically and irregularly, out of sync with the lower chambers of the heart.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Catheter ablation is a procedure that uses radiofrequency energy to destroy a small area of heart tissue to restore regular rhythm.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However, real patients’ hearts can be complex and finding sources of irregular beating is very difficult. One </a:t>
            </a:r>
            <a:r>
              <a:rPr lang="en" sz="1800"/>
              <a:t>approach</a:t>
            </a:r>
            <a:r>
              <a:rPr lang="en" sz="1800"/>
              <a:t> is trying to use </a:t>
            </a:r>
            <a:r>
              <a:rPr lang="en" sz="1800"/>
              <a:t>electrophysiological modeling to guide the doctors’ search.</a:t>
            </a:r>
            <a:endParaRPr sz="1800"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050" y="267250"/>
            <a:ext cx="3395475" cy="26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650" y="3165525"/>
            <a:ext cx="4129874" cy="17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/>
        </p:nvSpPr>
        <p:spPr>
          <a:xfrm>
            <a:off x="6361425" y="2854275"/>
            <a:ext cx="20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Atrial Fibrillation (AF)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4802800" y="4743300"/>
            <a:ext cx="43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Finding Potential Source Locations w/ Cardiac Modeling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30475" y="2024025"/>
            <a:ext cx="8229600" cy="256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The preprocessed patient heart geometry and parameters need to be output from the current Matlab environment and imported into the C++ environment.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Compute Kernels will take in the parameter and have functions to solve the ODEs and PDEs associated with the Mitchell-Schaeffer model using the Euler’s method.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A visualizer will visualize the output from the model.</a:t>
            </a:r>
            <a:endParaRPr sz="1800"/>
          </a:p>
        </p:txBody>
      </p:sp>
      <p:grpSp>
        <p:nvGrpSpPr>
          <p:cNvPr id="272" name="Google Shape;272;p33"/>
          <p:cNvGrpSpPr/>
          <p:nvPr/>
        </p:nvGrpSpPr>
        <p:grpSpPr>
          <a:xfrm>
            <a:off x="349025" y="907550"/>
            <a:ext cx="8392500" cy="1001700"/>
            <a:chOff x="430475" y="907550"/>
            <a:chExt cx="8392500" cy="1001700"/>
          </a:xfrm>
        </p:grpSpPr>
        <p:sp>
          <p:nvSpPr>
            <p:cNvPr id="273" name="Google Shape;273;p33"/>
            <p:cNvSpPr/>
            <p:nvPr/>
          </p:nvSpPr>
          <p:spPr>
            <a:xfrm>
              <a:off x="430475" y="949400"/>
              <a:ext cx="1332600" cy="91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Preprocessed Data</a:t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2195450" y="907550"/>
              <a:ext cx="1332600" cy="1001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 Handler</a:t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3960425" y="907550"/>
              <a:ext cx="1332600" cy="1001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Compute Kernels</a:t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5725400" y="907550"/>
              <a:ext cx="1332600" cy="1001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Visualizer</a:t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7490375" y="949400"/>
              <a:ext cx="1332600" cy="91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Output</a:t>
              </a:r>
              <a:r>
                <a:rPr lang="en"/>
                <a:t> Data</a:t>
              </a:r>
              <a:endParaRPr/>
            </a:p>
          </p:txBody>
        </p:sp>
        <p:cxnSp>
          <p:nvCxnSpPr>
            <p:cNvPr id="278" name="Google Shape;278;p33"/>
            <p:cNvCxnSpPr>
              <a:stCxn id="273" idx="3"/>
              <a:endCxn id="274" idx="1"/>
            </p:cNvCxnSpPr>
            <p:nvPr/>
          </p:nvCxnSpPr>
          <p:spPr>
            <a:xfrm>
              <a:off x="1763075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rgbClr val="0014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" name="Google Shape;279;p33"/>
            <p:cNvCxnSpPr>
              <a:stCxn id="274" idx="3"/>
              <a:endCxn id="275" idx="1"/>
            </p:cNvCxnSpPr>
            <p:nvPr/>
          </p:nvCxnSpPr>
          <p:spPr>
            <a:xfrm>
              <a:off x="3528050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" name="Google Shape;280;p33"/>
            <p:cNvCxnSpPr>
              <a:stCxn id="275" idx="3"/>
              <a:endCxn id="276" idx="1"/>
            </p:cNvCxnSpPr>
            <p:nvPr/>
          </p:nvCxnSpPr>
          <p:spPr>
            <a:xfrm>
              <a:off x="5293025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" name="Google Shape;281;p33"/>
            <p:cNvCxnSpPr>
              <a:stCxn id="276" idx="3"/>
              <a:endCxn id="277" idx="1"/>
            </p:cNvCxnSpPr>
            <p:nvPr/>
          </p:nvCxnSpPr>
          <p:spPr>
            <a:xfrm>
              <a:off x="7058000" y="1408400"/>
              <a:ext cx="43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Demo</a:t>
            </a:r>
            <a:r>
              <a:rPr lang="en"/>
              <a:t> 1</a:t>
            </a:r>
            <a:endParaRPr/>
          </a:p>
        </p:txBody>
      </p:sp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01" y="819925"/>
            <a:ext cx="6845698" cy="41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/>
        </p:nvSpPr>
        <p:spPr>
          <a:xfrm>
            <a:off x="1134100" y="1271475"/>
            <a:ext cx="22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 point </a:t>
            </a: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stimulus</a:t>
            </a: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in an </a:t>
            </a: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atrium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1134100" y="1671675"/>
            <a:ext cx="182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Color </a:t>
            </a: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shows the propagation of electric signal inside the tissue.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Simulation Demo 2</a:t>
            </a:r>
            <a:endParaRPr/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050" y="870275"/>
            <a:ext cx="6677250" cy="41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Comparison</a:t>
            </a:r>
            <a:endParaRPr/>
          </a:p>
        </p:txBody>
      </p:sp>
      <p:sp>
        <p:nvSpPr>
          <p:cNvPr id="303" name="Google Shape;303;p36"/>
          <p:cNvSpPr txBox="1"/>
          <p:nvPr>
            <p:ph idx="1" type="body"/>
          </p:nvPr>
        </p:nvSpPr>
        <p:spPr>
          <a:xfrm>
            <a:off x="430475" y="2463100"/>
            <a:ext cx="8229600" cy="21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</a:rPr>
              <a:t>Interesting finding: Same code compiled on Linux runs 3x faster. (Code is compiled in release mode on Windows)</a:t>
            </a:r>
            <a:endParaRPr sz="1800">
              <a:solidFill>
                <a:srgbClr val="000000"/>
              </a:solidFill>
            </a:endParaRPr>
          </a:p>
        </p:txBody>
      </p:sp>
      <p:graphicFrame>
        <p:nvGraphicFramePr>
          <p:cNvPr id="304" name="Google Shape;304;p36"/>
          <p:cNvGraphicFramePr/>
          <p:nvPr/>
        </p:nvGraphicFramePr>
        <p:xfrm>
          <a:off x="359100" y="98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{B3107CC1-D998-4733-A594-25FCCA8B89F1}</a:tableStyleId>
              </a:tblPr>
              <a:tblGrid>
                <a:gridCol w="1248825"/>
                <a:gridCol w="1248825"/>
                <a:gridCol w="1248825"/>
                <a:gridCol w="1248825"/>
                <a:gridCol w="1248825"/>
                <a:gridCol w="1753500"/>
              </a:tblGrid>
              <a:tr h="52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Matlab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C++ Eigen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GPU Win10 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GPU Linux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GPU Linux float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time(s)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140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37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2.0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0.66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speed vs.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1x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3.8x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(1x)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70x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(18.5x)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212x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(56x)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280x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(74x)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5" name="Google Shape;305;p36"/>
          <p:cNvSpPr txBox="1"/>
          <p:nvPr/>
        </p:nvSpPr>
        <p:spPr>
          <a:xfrm>
            <a:off x="5755800" y="4743300"/>
            <a:ext cx="33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CPU: Ryzen 3700x, GPU: RTX2070s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Testing on Other Platforms</a:t>
            </a:r>
            <a:endParaRPr sz="3100"/>
          </a:p>
        </p:txBody>
      </p: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Tested the simulator in three different platforms: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Server platform w/ RTX A6000 GPU (x64 Linux compile)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Workstation platform w/ RTX 2070s GPU (x64 Windows compile)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Embedded platform w/ Nvidia Jetson Xavier NX (Arm Linux compile)</a:t>
            </a:r>
            <a:endParaRPr sz="1800"/>
          </a:p>
        </p:txBody>
      </p:sp>
      <p:graphicFrame>
        <p:nvGraphicFramePr>
          <p:cNvPr id="312" name="Google Shape;312;p37"/>
          <p:cNvGraphicFramePr/>
          <p:nvPr/>
        </p:nvGraphicFramePr>
        <p:xfrm>
          <a:off x="470075" y="218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{B3107CC1-D998-4733-A594-25FCCA8B89F1}</a:tableStyleId>
              </a:tblPr>
              <a:tblGrid>
                <a:gridCol w="2037600"/>
                <a:gridCol w="2037600"/>
                <a:gridCol w="2037600"/>
                <a:gridCol w="2037600"/>
              </a:tblGrid>
              <a:tr h="39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Server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(float)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Workstation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(float)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Jetson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(float)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time(s)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 (0.5)</a:t>
                      </a:r>
                      <a:endParaRPr sz="1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0.66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(0.5)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 </a:t>
                      </a:r>
                      <a:r>
                        <a:rPr lang="en" sz="1600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(6)</a:t>
                      </a:r>
                      <a:endParaRPr sz="160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3" name="Google Shape;313;p37"/>
          <p:cNvSpPr txBox="1"/>
          <p:nvPr/>
        </p:nvSpPr>
        <p:spPr>
          <a:xfrm>
            <a:off x="470075" y="2956100"/>
            <a:ext cx="65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* Code is dockerized and compiled on server.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Jetson Xavier NX - eLinux.org" id="314" name="Google Shape;3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625" y="3278225"/>
            <a:ext cx="3014837" cy="1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Plan</a:t>
            </a:r>
            <a:endParaRPr/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000"/>
              </a:spcAft>
              <a:buNone/>
            </a:pPr>
            <a:r>
              <a:rPr lang="en" sz="2000"/>
              <a:t>With the new tool, we are planning to extend the project to create an auto-tuner for patient specific cardiac modeling. Expected to publish early next year.</a:t>
            </a:r>
            <a:endParaRPr sz="2000"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875" y="2138000"/>
            <a:ext cx="4361125" cy="250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8"/>
          <p:cNvCxnSpPr/>
          <p:nvPr/>
        </p:nvCxnSpPr>
        <p:spPr>
          <a:xfrm flipH="1" rot="10800000">
            <a:off x="4001375" y="3633975"/>
            <a:ext cx="1429800" cy="2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38"/>
          <p:cNvSpPr txBox="1"/>
          <p:nvPr/>
        </p:nvSpPr>
        <p:spPr>
          <a:xfrm>
            <a:off x="1852950" y="3633975"/>
            <a:ext cx="208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This loop just got from 140 sec to 0.6 sec!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https://towardsdatascience.com/parallel-computing-upgrade-your-data-science-with-a-gpu-bba1cc007c24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https://www.mayoclinic.org/diseases-conditions/atrial-fibrillation/symptoms-causes/syc-20350624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https://www.heart.org/en/health-topics/arrhythmia/prevention--treatment-of-arrhythmia/ablation-for-arrhythmias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J. He, A. Pertsov, S. Dixit, K. Walsh, E. Toolan, and R. Mangharam, “Patient-specific heart model towards atrial fibrillation,” in ICCPS 2021 - Proceedings of the 2021 ACM/IEEE 12th International Conference on Cyber-Physical Systems (with CPS-IoT Week 2021), May 2021, pp. 33–43, doi: 10.1145/3450267.3450532.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